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02"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99CF438-0D14-4CA6-BAB7-E5DDAAB622A6}"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BA676C-3366-46A7-B538-83361F578C3F}"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99CF438-0D14-4CA6-BAB7-E5DDAAB622A6}"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BA676C-3366-46A7-B538-83361F578C3F}"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99CF438-0D14-4CA6-BAB7-E5DDAAB622A6}"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BA676C-3366-46A7-B538-83361F578C3F}"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299CF438-0D14-4CA6-BAB7-E5DDAAB622A6}"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BA676C-3366-46A7-B538-83361F578C3F}"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99CF438-0D14-4CA6-BAB7-E5DDAAB622A6}" type="datetimeFigureOut">
              <a:rPr lang="ru-RU" smtClean="0"/>
              <a:t>09.12.2021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DBA676C-3366-46A7-B538-83361F578C3F}"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299CF438-0D14-4CA6-BAB7-E5DDAAB622A6}" type="datetimeFigureOut">
              <a:rPr lang="ru-RU" smtClean="0"/>
              <a:t>09.12.2021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DBA676C-3366-46A7-B538-83361F578C3F}"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299CF438-0D14-4CA6-BAB7-E5DDAAB622A6}" type="datetimeFigureOut">
              <a:rPr lang="ru-RU" smtClean="0"/>
              <a:t>09.12.2021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DBA676C-3366-46A7-B538-83361F578C3F}"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99CF438-0D14-4CA6-BAB7-E5DDAAB622A6}"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BA676C-3366-46A7-B538-83361F578C3F}"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99CF438-0D14-4CA6-BAB7-E5DDAAB622A6}"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BA676C-3366-46A7-B538-83361F578C3F}"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99CF438-0D14-4CA6-BAB7-E5DDAAB622A6}"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BA676C-3366-46A7-B538-83361F578C3F}"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99CF438-0D14-4CA6-BAB7-E5DDAAB622A6}"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BA676C-3366-46A7-B538-83361F578C3F}"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99CF438-0D14-4CA6-BAB7-E5DDAAB622A6}" type="datetimeFigureOut">
              <a:rPr lang="ru-RU" smtClean="0"/>
              <a:t>09.12.2021</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CDBA676C-3366-46A7-B538-83361F578C3F}"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908721"/>
            <a:ext cx="7772400" cy="936103"/>
          </a:xfrm>
        </p:spPr>
        <p:txBody>
          <a:bodyPr>
            <a:normAutofit fontScale="90000"/>
          </a:bodyPr>
          <a:lstStyle/>
          <a:p>
            <a:r>
              <a:rPr lang="ru-RU" b="1" i="1" u="sng" dirty="0">
                <a:solidFill>
                  <a:srgbClr val="FF0000"/>
                </a:solidFill>
                <a:latin typeface="Times New Roman" panose="02020603050405020304" pitchFamily="18" charset="0"/>
                <a:cs typeface="Times New Roman" panose="02020603050405020304" pitchFamily="18" charset="0"/>
              </a:rPr>
              <a:t>6-тақырыпты</a:t>
            </a:r>
            <a:r>
              <a:rPr lang="kk-KZ" b="1" i="1" u="sng" dirty="0">
                <a:solidFill>
                  <a:srgbClr val="FF0000"/>
                </a:solidFill>
                <a:latin typeface="Times New Roman" panose="02020603050405020304" pitchFamily="18" charset="0"/>
                <a:cs typeface="Times New Roman" panose="02020603050405020304" pitchFamily="18" charset="0"/>
              </a:rPr>
              <a:t>ң жалғасы 2</a:t>
            </a:r>
            <a:r>
              <a:rPr lang="ru-RU" b="1" i="1" u="sng" dirty="0">
                <a:solidFill>
                  <a:srgbClr val="FF0000"/>
                </a:solidFill>
                <a:latin typeface="Times New Roman" panose="02020603050405020304" pitchFamily="18" charset="0"/>
                <a:cs typeface="Times New Roman" panose="02020603050405020304" pitchFamily="18" charset="0"/>
              </a:rPr>
              <a:t/>
            </a:r>
            <a:br>
              <a:rPr lang="ru-RU" b="1" i="1" u="sng" dirty="0">
                <a:solidFill>
                  <a:srgbClr val="FF0000"/>
                </a:solidFill>
                <a:latin typeface="Times New Roman" panose="02020603050405020304" pitchFamily="18" charset="0"/>
                <a:cs typeface="Times New Roman" panose="02020603050405020304" pitchFamily="18" charset="0"/>
              </a:rPr>
            </a:br>
            <a:endParaRPr lang="ru-RU" b="1" i="1" u="sng" dirty="0">
              <a:solidFill>
                <a:srgbClr val="FF000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371600" y="1988840"/>
            <a:ext cx="6400800" cy="3649960"/>
          </a:xfrm>
        </p:spPr>
        <p:txBody>
          <a:bodyPr/>
          <a:lstStyle/>
          <a:p>
            <a:r>
              <a:rPr lang="kk-KZ" u="sng" dirty="0" smtClean="0"/>
              <a:t>тақырыбы</a:t>
            </a:r>
            <a:r>
              <a:rPr lang="kk-KZ" dirty="0" smtClean="0"/>
              <a:t>: </a:t>
            </a:r>
            <a:r>
              <a:rPr lang="kk-KZ" sz="3600" b="1" i="1" u="sng" dirty="0" smtClean="0">
                <a:solidFill>
                  <a:srgbClr val="FF0000"/>
                </a:solidFill>
                <a:latin typeface="Times New Roman" panose="02020603050405020304" pitchFamily="18" charset="0"/>
                <a:cs typeface="Times New Roman" panose="02020603050405020304" pitchFamily="18" charset="0"/>
              </a:rPr>
              <a:t>Құнды </a:t>
            </a:r>
            <a:r>
              <a:rPr lang="kk-KZ" sz="3600" b="1" i="1" u="sng" dirty="0">
                <a:solidFill>
                  <a:srgbClr val="FF0000"/>
                </a:solidFill>
                <a:latin typeface="Times New Roman" panose="02020603050405020304" pitchFamily="18" charset="0"/>
                <a:cs typeface="Times New Roman" panose="02020603050405020304" pitchFamily="18" charset="0"/>
              </a:rPr>
              <a:t>бағалаудың әдістемелік тәсілдері. Салыстырмалы тәсіл</a:t>
            </a:r>
            <a:endParaRPr lang="ru-RU" sz="3600" b="1" i="1" u="sng" dirty="0">
              <a:solidFill>
                <a:srgbClr val="FF0000"/>
              </a:solidFill>
              <a:latin typeface="Times New Roman" panose="02020603050405020304" pitchFamily="18" charset="0"/>
              <a:cs typeface="Times New Roman" panose="02020603050405020304" pitchFamily="18" charset="0"/>
            </a:endParaRPr>
          </a:p>
          <a:p>
            <a:endParaRPr lang="kk-KZ" dirty="0" smtClean="0"/>
          </a:p>
          <a:p>
            <a:endParaRPr lang="kk-KZ" dirty="0"/>
          </a:p>
          <a:p>
            <a:pPr algn="r"/>
            <a:r>
              <a:rPr lang="kk-KZ" u="sng" dirty="0" smtClean="0">
                <a:solidFill>
                  <a:schemeClr val="accent1"/>
                </a:solidFill>
                <a:latin typeface="Times New Roman" panose="02020603050405020304" pitchFamily="18" charset="0"/>
                <a:cs typeface="Times New Roman" panose="02020603050405020304" pitchFamily="18" charset="0"/>
              </a:rPr>
              <a:t>Дәріскер: Сагидолдина А.Ж.</a:t>
            </a:r>
            <a:endParaRPr lang="ru-RU" u="sng"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9726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noAutofit/>
          </a:bodyPr>
          <a:lstStyle/>
          <a:p>
            <a:pPr marL="0" indent="0" algn="just">
              <a:buNone/>
            </a:pPr>
            <a:r>
              <a:rPr lang="kk-KZ" sz="24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Бағалауға </a:t>
            </a:r>
            <a:r>
              <a:rPr lang="kk-KZ" sz="2000" dirty="0">
                <a:latin typeface="Times New Roman" panose="02020603050405020304" pitchFamily="18" charset="0"/>
                <a:cs typeface="Times New Roman" panose="02020603050405020304" pitchFamily="18" charset="0"/>
              </a:rPr>
              <a:t>салыстырмалы (нарықтық) көзқарастың теориялық негізі объектінің құнын оларды нарықтың осы сегментінде сату кезінде ұқсас объектілер бағаларының салыстырмалы талдауын пайдалана отырып анықтауға болады деген болжам болып табылады. </a:t>
            </a:r>
            <a:endParaRPr lang="ru-RU" sz="2000" dirty="0">
              <a:latin typeface="Times New Roman" panose="02020603050405020304" pitchFamily="18" charset="0"/>
              <a:cs typeface="Times New Roman" panose="02020603050405020304" pitchFamily="18" charset="0"/>
            </a:endParaRPr>
          </a:p>
          <a:p>
            <a:pPr marL="0" indent="0" algn="just">
              <a:buNone/>
            </a:pPr>
            <a:r>
              <a:rPr lang="kk-KZ" sz="2000" dirty="0" smtClean="0">
                <a:latin typeface="Times New Roman" panose="02020603050405020304" pitchFamily="18" charset="0"/>
                <a:cs typeface="Times New Roman" panose="02020603050405020304" pitchFamily="18" charset="0"/>
              </a:rPr>
              <a:t>	Инвестор </a:t>
            </a:r>
            <a:r>
              <a:rPr lang="kk-KZ" sz="2000" dirty="0">
                <a:latin typeface="Times New Roman" panose="02020603050405020304" pitchFamily="18" charset="0"/>
                <a:cs typeface="Times New Roman" panose="02020603050405020304" pitchFamily="18" charset="0"/>
              </a:rPr>
              <a:t>балама Инвестициялар принципін басшылыққа алады, оған сәйкес қаражат инвестициялардың бірдей көлемі мен тәуекел деңгейінде ең жоғары кірістілігі бар жобаға салынады. Нарықтық тәсілмен бағалау нарықтық қалыптастырылған нақты сату-сатып алу мәмілелерінің бағаларының шамаларын құнға бағдар ретінде пайдалануды көздейді.</a:t>
            </a:r>
            <a:endParaRPr lang="ru-RU" sz="2000" dirty="0">
              <a:latin typeface="Times New Roman" panose="02020603050405020304" pitchFamily="18" charset="0"/>
              <a:cs typeface="Times New Roman" panose="02020603050405020304" pitchFamily="18" charset="0"/>
            </a:endParaRPr>
          </a:p>
          <a:p>
            <a:pPr marL="0" indent="0" algn="just">
              <a:buNone/>
            </a:pPr>
            <a:r>
              <a:rPr lang="kk-KZ" sz="2000" b="1" i="1" dirty="0" smtClean="0">
                <a:solidFill>
                  <a:srgbClr val="C00000"/>
                </a:solidFill>
                <a:latin typeface="Times New Roman" panose="02020603050405020304" pitchFamily="18" charset="0"/>
                <a:cs typeface="Times New Roman" panose="02020603050405020304" pitchFamily="18" charset="0"/>
              </a:rPr>
              <a:t>	</a:t>
            </a:r>
            <a:r>
              <a:rPr lang="kk-KZ" sz="2000" b="1" i="1" u="sng" dirty="0" smtClean="0">
                <a:solidFill>
                  <a:srgbClr val="C00000"/>
                </a:solidFill>
                <a:latin typeface="Times New Roman" panose="02020603050405020304" pitchFamily="18" charset="0"/>
                <a:cs typeface="Times New Roman" panose="02020603050405020304" pitchFamily="18" charset="0"/>
              </a:rPr>
              <a:t>Салыстырмалы </a:t>
            </a:r>
            <a:r>
              <a:rPr lang="kk-KZ" sz="2000" b="1" i="1" u="sng" dirty="0">
                <a:solidFill>
                  <a:srgbClr val="C00000"/>
                </a:solidFill>
                <a:latin typeface="Times New Roman" panose="02020603050405020304" pitchFamily="18" charset="0"/>
                <a:cs typeface="Times New Roman" panose="02020603050405020304" pitchFamily="18" charset="0"/>
              </a:rPr>
              <a:t>тәсіл</a:t>
            </a:r>
            <a:r>
              <a:rPr lang="kk-KZ" sz="2000" dirty="0">
                <a:latin typeface="Times New Roman" panose="02020603050405020304" pitchFamily="18" charset="0"/>
                <a:cs typeface="Times New Roman" panose="02020603050405020304" pitchFamily="18" charset="0"/>
              </a:rPr>
              <a:t>-ұқсас объектілердің сатылуын талдауға және олардың арасындағы айырмашылықтарды ескеретін тиісті түзетулер енгізу үшін оларды бағалау объектісімен салыстыруға негізделген мүліктің құнын анықтаудың бір немесе жиынтық әдістерін қолдану.</a:t>
            </a:r>
            <a:endParaRPr lang="ru-RU" sz="2000" dirty="0">
              <a:latin typeface="Times New Roman" panose="02020603050405020304" pitchFamily="18" charset="0"/>
              <a:cs typeface="Times New Roman" panose="02020603050405020304" pitchFamily="18" charset="0"/>
            </a:endParaRPr>
          </a:p>
          <a:p>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0046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692696"/>
            <a:ext cx="7128792"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0628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620688"/>
            <a:ext cx="8229600" cy="5361459"/>
          </a:xfrm>
        </p:spPr>
        <p:txBody>
          <a:bodyPr>
            <a:normAutofit lnSpcReduction="10000"/>
          </a:bodyPr>
          <a:lstStyle/>
          <a:p>
            <a:pPr marL="0" indent="0" algn="just">
              <a:buNone/>
            </a:pPr>
            <a:r>
              <a:rPr lang="kk-KZ" b="1" i="1" u="sng" dirty="0">
                <a:solidFill>
                  <a:srgbClr val="C00000"/>
                </a:solidFill>
                <a:latin typeface="Times New Roman" panose="02020603050405020304" pitchFamily="18" charset="0"/>
                <a:cs typeface="Times New Roman" panose="02020603050405020304" pitchFamily="18" charset="0"/>
              </a:rPr>
              <a:t>Салыстырмалы тәсіл әдістері</a:t>
            </a:r>
            <a:r>
              <a:rPr lang="kk-KZ" dirty="0">
                <a:latin typeface="Times New Roman" panose="02020603050405020304" pitchFamily="18" charset="0"/>
                <a:cs typeface="Times New Roman" panose="02020603050405020304" pitchFamily="18" charset="0"/>
              </a:rPr>
              <a:t> (бағалау объектісін олармен жасалған мәмілелердің бағалары туралы ақпараты бар ұқсас объектілермен салыстыруға негізделген объектінің құнын бағалау әдістері):</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solidFill>
                  <a:srgbClr val="C00000"/>
                </a:solidFill>
                <a:latin typeface="Times New Roman" panose="02020603050405020304" pitchFamily="18" charset="0"/>
                <a:cs typeface="Times New Roman" panose="02020603050405020304" pitchFamily="18" charset="0"/>
              </a:rPr>
              <a:t>1)</a:t>
            </a:r>
            <a:r>
              <a:rPr lang="kk-KZ" b="1" i="1" u="sng" dirty="0" smtClean="0">
                <a:solidFill>
                  <a:srgbClr val="C00000"/>
                </a:solidFill>
                <a:latin typeface="Times New Roman" panose="02020603050405020304" pitchFamily="18" charset="0"/>
                <a:cs typeface="Times New Roman" panose="02020603050405020304" pitchFamily="18" charset="0"/>
              </a:rPr>
              <a:t>сатуларды </a:t>
            </a:r>
            <a:r>
              <a:rPr lang="kk-KZ" b="1" i="1" u="sng" dirty="0">
                <a:solidFill>
                  <a:srgbClr val="C00000"/>
                </a:solidFill>
                <a:latin typeface="Times New Roman" panose="02020603050405020304" pitchFamily="18" charset="0"/>
                <a:cs typeface="Times New Roman" panose="02020603050405020304" pitchFamily="18" charset="0"/>
              </a:rPr>
              <a:t>салыстырмалы талдау әдісі</a:t>
            </a:r>
            <a:r>
              <a:rPr lang="kk-KZ" dirty="0">
                <a:latin typeface="Times New Roman" panose="02020603050405020304" pitchFamily="18" charset="0"/>
                <a:cs typeface="Times New Roman" panose="02020603050405020304" pitchFamily="18" charset="0"/>
              </a:rPr>
              <a:t>-салыстырылатын объектілердің таяудағы сатуларын олардың арасындағы айырмашылықтарды ескеретін тиісті түзетулерді орындағаннан кейін бағаланатындармен салыстыру арқылы объектінің құнын айқындау;</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2) </a:t>
            </a:r>
            <a:r>
              <a:rPr lang="kk-KZ" b="1" i="1" u="sng" dirty="0">
                <a:solidFill>
                  <a:srgbClr val="C00000"/>
                </a:solidFill>
                <a:latin typeface="Times New Roman" panose="02020603050405020304" pitchFamily="18" charset="0"/>
                <a:cs typeface="Times New Roman" panose="02020603050405020304" pitchFamily="18" charset="0"/>
              </a:rPr>
              <a:t>нарықтық ақпарат әдісі</a:t>
            </a:r>
            <a:r>
              <a:rPr lang="kk-KZ" dirty="0">
                <a:latin typeface="Times New Roman" panose="02020603050405020304" pitchFamily="18" charset="0"/>
                <a:cs typeface="Times New Roman" panose="02020603050405020304" pitchFamily="18" charset="0"/>
              </a:rPr>
              <a:t>-бағаланатын объектінің орналасқан жерін ескере отырып, қалыптасқан нарықтағы ұсыныс пен сұраныс туралы ақпаратты талдау арқылы объектінің құнын айқындау;</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3) қолданыстағы заңнамада көзделген өзге де әдістер.</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616141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5865515"/>
          </a:xfrm>
        </p:spPr>
        <p:txBody>
          <a:bodyPr>
            <a:normAutofit fontScale="92500" lnSpcReduction="10000"/>
          </a:bodyPr>
          <a:lstStyle/>
          <a:p>
            <a:pPr marL="0" indent="0" algn="just">
              <a:buNone/>
            </a:pPr>
            <a:r>
              <a:rPr lang="kk-KZ" dirty="0" smtClean="0">
                <a:latin typeface="Times New Roman" panose="02020603050405020304" pitchFamily="18" charset="0"/>
                <a:cs typeface="Times New Roman" panose="02020603050405020304" pitchFamily="18" charset="0"/>
              </a:rPr>
              <a:t>	</a:t>
            </a:r>
            <a:r>
              <a:rPr lang="kk-KZ" b="1" i="1" u="sng" dirty="0" smtClean="0">
                <a:solidFill>
                  <a:srgbClr val="C00000"/>
                </a:solidFill>
                <a:latin typeface="Times New Roman" panose="02020603050405020304" pitchFamily="18" charset="0"/>
                <a:cs typeface="Times New Roman" panose="02020603050405020304" pitchFamily="18" charset="0"/>
              </a:rPr>
              <a:t>Салыстырмалы </a:t>
            </a:r>
            <a:r>
              <a:rPr lang="kk-KZ" b="1" i="1" u="sng" dirty="0">
                <a:solidFill>
                  <a:srgbClr val="C00000"/>
                </a:solidFill>
                <a:latin typeface="Times New Roman" panose="02020603050405020304" pitchFamily="18" charset="0"/>
                <a:cs typeface="Times New Roman" panose="02020603050405020304" pitchFamily="18" charset="0"/>
              </a:rPr>
              <a:t>тәсіл</a:t>
            </a:r>
            <a:r>
              <a:rPr lang="kk-KZ" dirty="0">
                <a:latin typeface="Times New Roman" panose="02020603050405020304" pitchFamily="18" charset="0"/>
                <a:cs typeface="Times New Roman" panose="02020603050405020304" pitchFamily="18" charset="0"/>
              </a:rPr>
              <a:t> әсіресе салыстырмалы меншік объектілерінің белсенді нарығы болған кезде тиімді. Бағалаудың дәлдігі жиналған деректердің сапасына байланысты, өйткені осы тәсілді қолдана отырып, салыстырылатын объектілерді жақында сату туралы сенімді ақпарат жинау қажет. Бұл мәліметтерге мыналар кіреді: экономикалық сипаттамалары, сату уақыты, орналасқан жері, сату шарттары және қаржыландыру шарттары.</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Мұндай </a:t>
            </a:r>
            <a:r>
              <a:rPr lang="kk-KZ" dirty="0">
                <a:latin typeface="Times New Roman" panose="02020603050405020304" pitchFamily="18" charset="0"/>
                <a:cs typeface="Times New Roman" panose="02020603050405020304" pitchFamily="18" charset="0"/>
              </a:rPr>
              <a:t>тәсілдің тиімділігі төмендейді, егер: мәмілелер аз болса, оларды жасау сәті және бағалау сәті ұзақ уақыт аралығын бөлсе, нарық қалыпты жағдайда, өйткені нарықтағы жылдам өзгерістер көрсеткіштердің бұрмалануына әкеледі. </a:t>
            </a:r>
            <a:endParaRPr lang="kk-KZ" dirty="0" smtClean="0">
              <a:latin typeface="Times New Roman" panose="02020603050405020304" pitchFamily="18" charset="0"/>
              <a:cs typeface="Times New Roman" panose="02020603050405020304" pitchFamily="18" charset="0"/>
            </a:endParaRPr>
          </a:p>
          <a:p>
            <a:pPr marL="0" indent="0" algn="just">
              <a:buNone/>
            </a:pPr>
            <a:r>
              <a:rPr lang="kk-KZ" smtClean="0">
                <a:latin typeface="Times New Roman" panose="02020603050405020304" pitchFamily="18" charset="0"/>
                <a:cs typeface="Times New Roman" panose="02020603050405020304" pitchFamily="18" charset="0"/>
              </a:rPr>
              <a:t>	Салыстырмалы </a:t>
            </a:r>
            <a:r>
              <a:rPr lang="kk-KZ" dirty="0">
                <a:latin typeface="Times New Roman" panose="02020603050405020304" pitchFamily="18" charset="0"/>
                <a:cs typeface="Times New Roman" panose="02020603050405020304" pitchFamily="18" charset="0"/>
              </a:rPr>
              <a:t>тәсіл </a:t>
            </a:r>
            <a:r>
              <a:rPr lang="kk-KZ" b="1" i="1" u="sng" dirty="0">
                <a:solidFill>
                  <a:srgbClr val="C00000"/>
                </a:solidFill>
                <a:latin typeface="Times New Roman" panose="02020603050405020304" pitchFamily="18" charset="0"/>
                <a:cs typeface="Times New Roman" panose="02020603050405020304" pitchFamily="18" charset="0"/>
              </a:rPr>
              <a:t>алмастыру принципін</a:t>
            </a:r>
            <a:r>
              <a:rPr lang="kk-KZ" dirty="0">
                <a:latin typeface="Times New Roman" panose="02020603050405020304" pitchFamily="18" charset="0"/>
                <a:cs typeface="Times New Roman" panose="02020603050405020304" pitchFamily="18" charset="0"/>
              </a:rPr>
              <a:t> қолдануға негізделген. Салыстыру үшін бағаланатын кәсіпорынмен (бизнеспен) бәсекелес объектілер таңдалады. Әдетте олардың арасында айырмашылықтар бар, сондықтан деректерге тиісті түзету енгізу қажет. Түзетулерді енгізу негізіне салым қағидаты салынған.</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1257318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6</TotalTime>
  <Words>95</Words>
  <Application>Microsoft Office PowerPoint</Application>
  <PresentationFormat>Экран (4:3)</PresentationFormat>
  <Paragraphs>15</Paragraphs>
  <Slides>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vt:i4>
      </vt:variant>
    </vt:vector>
  </HeadingPairs>
  <TitlesOfParts>
    <vt:vector size="6" baseType="lpstr">
      <vt:lpstr>Волна</vt:lpstr>
      <vt:lpstr>6-тақырыптың жалғасы 2 </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6-тақырыптың жалғасы 2 </dc:title>
  <dc:creator>Асем Сагидолдина</dc:creator>
  <cp:lastModifiedBy>Асем Сагидолдина</cp:lastModifiedBy>
  <cp:revision>2</cp:revision>
  <dcterms:created xsi:type="dcterms:W3CDTF">2021-12-09T04:55:35Z</dcterms:created>
  <dcterms:modified xsi:type="dcterms:W3CDTF">2021-12-09T05:03:10Z</dcterms:modified>
</cp:coreProperties>
</file>